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4" r:id="rId16"/>
    <p:sldId id="295" r:id="rId17"/>
    <p:sldId id="296" r:id="rId18"/>
    <p:sldId id="293" r:id="rId19"/>
    <p:sldId id="257" r:id="rId20"/>
    <p:sldId id="259" r:id="rId21"/>
    <p:sldId id="258" r:id="rId22"/>
    <p:sldId id="260" r:id="rId23"/>
    <p:sldId id="261" r:id="rId24"/>
    <p:sldId id="277" r:id="rId25"/>
    <p:sldId id="262" r:id="rId26"/>
    <p:sldId id="263" r:id="rId27"/>
    <p:sldId id="264" r:id="rId28"/>
    <p:sldId id="265" r:id="rId29"/>
    <p:sldId id="276" r:id="rId30"/>
    <p:sldId id="267" r:id="rId31"/>
    <p:sldId id="268" r:id="rId32"/>
    <p:sldId id="269" r:id="rId33"/>
    <p:sldId id="266" r:id="rId34"/>
    <p:sldId id="271" r:id="rId35"/>
    <p:sldId id="278" r:id="rId36"/>
    <p:sldId id="272" r:id="rId37"/>
    <p:sldId id="270" r:id="rId38"/>
    <p:sldId id="273" r:id="rId39"/>
    <p:sldId id="274" r:id="rId40"/>
    <p:sldId id="279" r:id="rId41"/>
    <p:sldId id="275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16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34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15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91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91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2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88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1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31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17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4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43E9D-0279-4832-B7E1-CE398BF3D2B2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21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developer.android.com/guide/practices/responsivenes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testing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android.com/source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espresso/cheat-shee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espresso/cheat-shee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testing/espresso/recipe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clipse.org/mobile/" TargetMode="External"/><Relationship Id="rId2" Type="http://schemas.openxmlformats.org/officeDocument/2006/relationships/hyperlink" Target="http://developer.android.com/sdk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oracle.com/technetwork/java/javase/downloads/jdk7-downloads-1880260.html" TargetMode="External"/><Relationship Id="rId4" Type="http://schemas.openxmlformats.org/officeDocument/2006/relationships/hyperlink" Target="https://dl-ssl.google.com/android/eclipse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Проектирование мобильных приложений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E1525F-AE57-4A7E-A114-4C830DD60F49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Creative Commons Attribution-</a:t>
            </a:r>
            <a:r>
              <a:rPr lang="en-US" dirty="0" err="1"/>
              <a:t>ShareAlike</a:t>
            </a:r>
            <a:r>
              <a:rPr lang="en-US" dirty="0"/>
              <a:t>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08.11.2018</a:t>
            </a:r>
            <a:endParaRPr lang="en-US" dirty="0"/>
          </a:p>
        </p:txBody>
      </p:sp>
      <p:sp>
        <p:nvSpPr>
          <p:cNvPr id="3079" name="TextBox 6"/>
          <p:cNvSpPr txBox="1">
            <a:spLocks noChangeArrowheads="1"/>
          </p:cNvSpPr>
          <p:nvPr/>
        </p:nvSpPr>
        <p:spPr bwMode="auto">
          <a:xfrm>
            <a:off x="7974555" y="4581526"/>
            <a:ext cx="216322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ru-RU">
                <a:latin typeface="Calibri" pitchFamily="34" charset="0"/>
              </a:rPr>
              <a:t>Кузнецов</a:t>
            </a:r>
            <a:endParaRPr lang="en-US">
              <a:latin typeface="Calibri" pitchFamily="34" charset="0"/>
            </a:endParaRPr>
          </a:p>
          <a:p>
            <a:pPr algn="r"/>
            <a:r>
              <a:rPr lang="ru-RU">
                <a:latin typeface="Calibri" pitchFamily="34" charset="0"/>
              </a:rPr>
              <a:t>Андрей Николаевич</a:t>
            </a:r>
          </a:p>
        </p:txBody>
      </p:sp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4128303" y="5445126"/>
            <a:ext cx="40163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>
                <a:latin typeface="Calibri" pitchFamily="34" charset="0"/>
              </a:rPr>
              <a:t>Санкт-Петербургский Государственный</a:t>
            </a:r>
          </a:p>
          <a:p>
            <a:pPr algn="ctr"/>
            <a:r>
              <a:rPr lang="ru-RU">
                <a:latin typeface="Calibri" pitchFamily="34" charset="0"/>
              </a:rPr>
              <a:t>Политехнический Университет</a:t>
            </a:r>
            <a:endParaRPr lang="en-US">
              <a:latin typeface="Calibri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46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ru-RU" sz="1100" dirty="0"/>
              <a:t>	</a:t>
            </a:r>
            <a:r>
              <a:rPr lang="en-US" sz="1100" dirty="0"/>
              <a:t>&lt;?xml version="1.0" encoding="utf-8"?&gt;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&lt;manifest&gt;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&lt;uses-permission /&gt;</a:t>
            </a:r>
            <a:br>
              <a:rPr lang="en-US" sz="1100" dirty="0"/>
            </a:br>
            <a:r>
              <a:rPr lang="en-US" sz="1100" dirty="0"/>
              <a:t>    &lt;permission /&gt;</a:t>
            </a:r>
            <a:br>
              <a:rPr lang="en-US" sz="1100" dirty="0"/>
            </a:br>
            <a:r>
              <a:rPr lang="en-US" sz="1100" dirty="0"/>
              <a:t>    &lt;permission-tree /&gt;</a:t>
            </a:r>
            <a:br>
              <a:rPr lang="en-US" sz="1100" dirty="0"/>
            </a:br>
            <a:r>
              <a:rPr lang="en-US" sz="1100" dirty="0"/>
              <a:t>    &lt;permission-group /&gt;</a:t>
            </a:r>
            <a:br>
              <a:rPr lang="en-US" sz="1100" dirty="0"/>
            </a:br>
            <a:r>
              <a:rPr lang="en-US" sz="1100" dirty="0"/>
              <a:t>    &lt;instrumentation /&gt;</a:t>
            </a:r>
            <a:br>
              <a:rPr lang="en-US" sz="1100" dirty="0"/>
            </a:br>
            <a:r>
              <a:rPr lang="en-US" sz="1100" dirty="0"/>
              <a:t>    &lt;uses-</a:t>
            </a:r>
            <a:r>
              <a:rPr lang="en-US" sz="1100" dirty="0" err="1"/>
              <a:t>sdk</a:t>
            </a:r>
            <a:r>
              <a:rPr lang="en-US" sz="1100" dirty="0"/>
              <a:t> /&gt;</a:t>
            </a:r>
            <a:br>
              <a:rPr lang="en-US" sz="1100" dirty="0"/>
            </a:br>
            <a:r>
              <a:rPr lang="en-US" sz="1100" dirty="0"/>
              <a:t>    &lt;uses-configuration /&gt;  </a:t>
            </a:r>
            <a:br>
              <a:rPr lang="en-US" sz="1100" dirty="0"/>
            </a:br>
            <a:r>
              <a:rPr lang="en-US" sz="1100" dirty="0"/>
              <a:t>    &lt;uses-feature /&gt;  </a:t>
            </a:r>
            <a:br>
              <a:rPr lang="en-US" sz="1100" dirty="0"/>
            </a:br>
            <a:r>
              <a:rPr lang="en-US" sz="1100" dirty="0"/>
              <a:t>    &lt;supports-screens /&gt;  </a:t>
            </a:r>
            <a:br>
              <a:rPr lang="en-US" sz="1100" dirty="0"/>
            </a:br>
            <a:r>
              <a:rPr lang="en-US" sz="1100" dirty="0"/>
              <a:t>    &lt;compatible-screens /&gt;  </a:t>
            </a:r>
            <a:br>
              <a:rPr lang="en-US" sz="1100" dirty="0"/>
            </a:br>
            <a:r>
              <a:rPr lang="en-US" sz="1100" dirty="0"/>
              <a:t>    &lt;supports-</a:t>
            </a:r>
            <a:r>
              <a:rPr lang="en-US" sz="1100" dirty="0" err="1"/>
              <a:t>gl</a:t>
            </a:r>
            <a:r>
              <a:rPr lang="en-US" sz="1100" dirty="0"/>
              <a:t>-texture /&gt;  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&lt;application&gt;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&lt;activity&gt;</a:t>
            </a:r>
            <a:br>
              <a:rPr lang="en-US" sz="1100" dirty="0"/>
            </a:br>
            <a:r>
              <a:rPr lang="en-US" sz="1100" dirty="0"/>
              <a:t>            &lt;intent-filter&gt;</a:t>
            </a:r>
            <a:br>
              <a:rPr lang="en-US" sz="1100" dirty="0"/>
            </a:br>
            <a:r>
              <a:rPr lang="en-US" sz="1100" dirty="0"/>
              <a:t>                &lt;action /&gt;</a:t>
            </a:r>
            <a:br>
              <a:rPr lang="en-US" sz="1100" dirty="0"/>
            </a:br>
            <a:r>
              <a:rPr lang="en-US" sz="1100" dirty="0"/>
              <a:t>                &lt;category /&gt;</a:t>
            </a:r>
            <a:br>
              <a:rPr lang="en-US" sz="1100" dirty="0"/>
            </a:br>
            <a:r>
              <a:rPr lang="en-US" sz="1100" dirty="0"/>
              <a:t>                &lt;data /&gt;</a:t>
            </a:r>
            <a:br>
              <a:rPr lang="en-US" sz="1100" dirty="0"/>
            </a:br>
            <a:r>
              <a:rPr lang="en-US" sz="1100" dirty="0"/>
              <a:t>           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&lt;/activity&gt;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ru-RU" sz="1100" dirty="0"/>
              <a:t>	  </a:t>
            </a:r>
            <a:r>
              <a:rPr lang="en-US" sz="1100" dirty="0"/>
              <a:t>     &lt;activity-alias&gt;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&lt;/activity-alias&gt;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&lt;service&gt;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&lt;meta-data/&gt;</a:t>
            </a:r>
            <a:br>
              <a:rPr lang="en-US" sz="1100" dirty="0"/>
            </a:br>
            <a:r>
              <a:rPr lang="en-US" sz="1100" dirty="0"/>
              <a:t>        &lt;/service&gt;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&lt;receiver&gt;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&lt;/receiver&gt;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&lt;provider&gt;</a:t>
            </a:r>
            <a:br>
              <a:rPr lang="en-US" sz="1100" dirty="0"/>
            </a:br>
            <a:r>
              <a:rPr lang="en-US" sz="1100" dirty="0"/>
              <a:t>            &lt;grant-</a:t>
            </a:r>
            <a:r>
              <a:rPr lang="en-US" sz="1100" dirty="0" err="1"/>
              <a:t>uri</a:t>
            </a:r>
            <a:r>
              <a:rPr lang="en-US" sz="1100" dirty="0"/>
              <a:t>-permission /&gt;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    &lt;path-permission /&gt;</a:t>
            </a:r>
            <a:br>
              <a:rPr lang="en-US" sz="1100" dirty="0"/>
            </a:br>
            <a:r>
              <a:rPr lang="en-US" sz="1100" dirty="0"/>
              <a:t>        &lt;/provider&gt;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&lt;uses-library /&gt;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&lt;/application&gt;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&lt;/manifest&gt;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4" descr="Android-Activity-Lifecyc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1" y="1"/>
            <a:ext cx="4505325" cy="579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2D6F34-1B2B-4769-A871-F2FF9C6569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894" name="Picture 3" descr="D:\SPBSTU\Android\basic-lifecyc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3357564"/>
            <a:ext cx="6003925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7896" name="Content Placeholder 6" descr="basic-lifecycle-savestat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5639" y="476251"/>
            <a:ext cx="4656137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2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Intent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Extras</a:t>
            </a:r>
            <a:endParaRPr lang="ru-RU" dirty="0"/>
          </a:p>
          <a:p>
            <a:r>
              <a:rPr lang="en-US" dirty="0"/>
              <a:t>Flags</a:t>
            </a:r>
          </a:p>
          <a:p>
            <a:pPr marL="342900" lvl="1" indent="-342900">
              <a:buFont typeface="Arial" charset="0"/>
              <a:buChar char="•"/>
            </a:pPr>
            <a:endParaRPr lang="ru-RU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Implicit intent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Action</a:t>
            </a:r>
            <a:endParaRPr lang="ru-RU" dirty="0"/>
          </a:p>
          <a:p>
            <a:r>
              <a:rPr lang="en-US" dirty="0"/>
              <a:t>Data</a:t>
            </a:r>
            <a:endParaRPr lang="ru-RU" dirty="0"/>
          </a:p>
          <a:p>
            <a:r>
              <a:rPr lang="en-US" dirty="0"/>
              <a:t>Category</a:t>
            </a:r>
          </a:p>
          <a:p>
            <a:endParaRPr lang="en-US" dirty="0"/>
          </a:p>
          <a:p>
            <a:r>
              <a:rPr lang="en-US" dirty="0"/>
              <a:t>Extras</a:t>
            </a:r>
            <a:endParaRPr lang="ru-RU" dirty="0"/>
          </a:p>
          <a:p>
            <a:r>
              <a:rPr lang="en-US" dirty="0"/>
              <a:t>Flags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BBBC6-597F-4216-A902-13F21A61EA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5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Foreground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Visible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Service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Background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Empty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not block the UI thread</a:t>
            </a:r>
            <a:endParaRPr lang="ru-RU" dirty="0"/>
          </a:p>
          <a:p>
            <a:pPr marL="914400" lvl="1" indent="-514350"/>
            <a:r>
              <a:rPr lang="en-US" dirty="0"/>
              <a:t>"</a:t>
            </a:r>
            <a:r>
              <a:rPr lang="en-US" dirty="0">
                <a:hlinkClick r:id="rId2"/>
              </a:rPr>
              <a:t>application not responding</a:t>
            </a:r>
            <a:r>
              <a:rPr lang="en-US" dirty="0"/>
              <a:t>" (ANR) dialog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not access the Android UI toolkit from outside the UI thread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developer.android.com/images/anr.png"/>
          <p:cNvPicPr>
            <a:picLocks noChangeAspect="1" noChangeArrowheads="1"/>
          </p:cNvPicPr>
          <p:nvPr/>
        </p:nvPicPr>
        <p:blipFill>
          <a:blip r:embed="rId3" cstate="print"/>
          <a:srcRect l="11587" t="7294" r="11679" b="8820"/>
          <a:stretch>
            <a:fillRect/>
          </a:stretch>
        </p:blipFill>
        <p:spPr bwMode="auto">
          <a:xfrm>
            <a:off x="1559496" y="4077072"/>
            <a:ext cx="3096344" cy="1656184"/>
          </a:xfrm>
          <a:prstGeom prst="rect">
            <a:avLst/>
          </a:prstGeom>
          <a:noFill/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9856" y="4067620"/>
            <a:ext cx="5832648" cy="166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22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pic>
        <p:nvPicPr>
          <p:cNvPr id="93186" name="Picture 2" descr="http://developer.android.com/images/fundamentals/diagram_multitaski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201071" y="2285765"/>
            <a:ext cx="5904658" cy="3154832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08.11.2018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2" descr="http://developer.android.com/images/components/recents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32370" y="1600199"/>
            <a:ext cx="254767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96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08.11.2018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7346" name="Picture 2" descr="http://developer.android.com/images/fundamentals/fragme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560" y="1412776"/>
            <a:ext cx="7992888" cy="4610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587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08.11.2018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26" name="Picture 2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5" y="1268761"/>
            <a:ext cx="1833631" cy="4899323"/>
          </a:xfrm>
          <a:prstGeom prst="rect">
            <a:avLst/>
          </a:prstGeom>
          <a:noFill/>
        </p:spPr>
      </p:pic>
      <p:pic>
        <p:nvPicPr>
          <p:cNvPr id="1028" name="Picture 4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 b="47340"/>
          <a:stretch>
            <a:fillRect/>
          </a:stretch>
        </p:blipFill>
        <p:spPr bwMode="auto">
          <a:xfrm>
            <a:off x="4295800" y="1340768"/>
            <a:ext cx="3456384" cy="4863294"/>
          </a:xfrm>
          <a:prstGeom prst="rect">
            <a:avLst/>
          </a:prstGeom>
          <a:noFill/>
        </p:spPr>
      </p:pic>
      <p:pic>
        <p:nvPicPr>
          <p:cNvPr id="1030" name="Picture 6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 t="44627"/>
          <a:stretch>
            <a:fillRect/>
          </a:stretch>
        </p:blipFill>
        <p:spPr bwMode="auto">
          <a:xfrm>
            <a:off x="7104112" y="1196752"/>
            <a:ext cx="3563888" cy="52728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7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</a:t>
            </a:r>
            <a:r>
              <a:rPr lang="ru-RU" dirty="0" err="1" smtClean="0"/>
              <a:t>Андроид</a:t>
            </a:r>
            <a:r>
              <a:rPr lang="ru-RU" dirty="0" smtClean="0"/>
              <a:t> приложений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831850" y="5154890"/>
            <a:ext cx="4772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https://developer.android.com/training/testing</a:t>
            </a:r>
            <a:r>
              <a:rPr lang="ru-RU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63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workflow (according to Google, TDD)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2587260" y="6176963"/>
            <a:ext cx="601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https://developer.android.com/training/testing/fundamentals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1977231"/>
            <a:ext cx="5715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51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1CE3A-8FE6-4CA7-A195-06B34B4A03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847851" y="-17463"/>
            <a:ext cx="8532813" cy="6831013"/>
          </a:xfrm>
        </p:spPr>
      </p:pic>
    </p:spTree>
    <p:extLst>
      <p:ext uri="{BB962C8B-B14F-4D97-AF65-F5344CB8AC3E}">
        <p14:creationId xmlns:p14="http://schemas.microsoft.com/office/powerpoint/2010/main" val="147370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типы тестов </a:t>
            </a:r>
            <a:r>
              <a:rPr lang="ru-RU" dirty="0" err="1" smtClean="0"/>
              <a:t>Андроид</a:t>
            </a:r>
            <a:r>
              <a:rPr lang="ru-RU" dirty="0" smtClean="0"/>
              <a:t> приложения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Unit=</a:t>
            </a:r>
            <a:r>
              <a:rPr lang="ru-RU" dirty="0" smtClean="0"/>
              <a:t>метод, класс</a:t>
            </a:r>
            <a:r>
              <a:rPr lang="en-US" dirty="0" smtClean="0"/>
              <a:t>, </a:t>
            </a:r>
            <a:r>
              <a:rPr lang="ru-RU" dirty="0" smtClean="0"/>
              <a:t>компонент приложения</a:t>
            </a:r>
            <a:endParaRPr lang="en-US" dirty="0" smtClean="0"/>
          </a:p>
          <a:p>
            <a:r>
              <a:rPr lang="en-US" dirty="0" smtClean="0"/>
              <a:t>Integration tests</a:t>
            </a:r>
          </a:p>
          <a:p>
            <a:pPr lvl="1"/>
            <a:r>
              <a:rPr lang="ru-RU" dirty="0" smtClean="0"/>
              <a:t>Взаимодействие между несколькими компонентами</a:t>
            </a:r>
          </a:p>
          <a:p>
            <a:r>
              <a:rPr lang="en-US" dirty="0" smtClean="0"/>
              <a:t>UI test</a:t>
            </a:r>
          </a:p>
          <a:p>
            <a:pPr lvl="1"/>
            <a:r>
              <a:rPr lang="en-US" dirty="0" smtClean="0"/>
              <a:t>E2E </a:t>
            </a:r>
            <a:r>
              <a:rPr lang="ru-RU" dirty="0" smtClean="0"/>
              <a:t>тесты важных сценариев использования (</a:t>
            </a:r>
            <a:r>
              <a:rPr lang="en-US" dirty="0" smtClean="0"/>
              <a:t>use case)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87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pyramid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243931"/>
            <a:ext cx="5715000" cy="3514725"/>
          </a:xfrm>
        </p:spPr>
      </p:pic>
      <p:sp>
        <p:nvSpPr>
          <p:cNvPr id="5" name="TextBox 4"/>
          <p:cNvSpPr txBox="1"/>
          <p:nvPr/>
        </p:nvSpPr>
        <p:spPr>
          <a:xfrm>
            <a:off x="8953500" y="476518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70%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953500" y="37717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20%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953500" y="277824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</a:t>
            </a:r>
            <a:endParaRPr lang="ru-RU" dirty="0"/>
          </a:p>
        </p:txBody>
      </p:sp>
      <p:sp>
        <p:nvSpPr>
          <p:cNvPr id="8" name="Left Brace 7"/>
          <p:cNvSpPr/>
          <p:nvPr/>
        </p:nvSpPr>
        <p:spPr>
          <a:xfrm>
            <a:off x="2762894" y="2243931"/>
            <a:ext cx="250761" cy="1897113"/>
          </a:xfrm>
          <a:prstGeom prst="leftBrace">
            <a:avLst>
              <a:gd name="adj1" fmla="val 53789"/>
              <a:gd name="adj2" fmla="val 2556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76588" y="2316575"/>
            <a:ext cx="1877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Instrumented</a:t>
            </a:r>
          </a:p>
          <a:p>
            <a:r>
              <a:rPr lang="en-US" dirty="0" smtClean="0"/>
              <a:t>(device/emulator)</a:t>
            </a:r>
            <a:endParaRPr lang="ru-RU" dirty="0"/>
          </a:p>
        </p:txBody>
      </p:sp>
      <p:sp>
        <p:nvSpPr>
          <p:cNvPr id="10" name="Left Brace 9"/>
          <p:cNvSpPr/>
          <p:nvPr/>
        </p:nvSpPr>
        <p:spPr>
          <a:xfrm>
            <a:off x="3059015" y="3310730"/>
            <a:ext cx="243059" cy="1897113"/>
          </a:xfrm>
          <a:prstGeom prst="leftBrace">
            <a:avLst>
              <a:gd name="adj1" fmla="val 71129"/>
              <a:gd name="adj2" fmla="val 730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715275" y="4509621"/>
            <a:ext cx="11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JVM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JUnit4 (</a:t>
            </a:r>
            <a:r>
              <a:rPr lang="ru-RU" dirty="0" smtClean="0"/>
              <a:t>напоминание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@Before, @After, @Test, @</a:t>
            </a:r>
            <a:r>
              <a:rPr lang="en-US" dirty="0" err="1" smtClean="0"/>
              <a:t>RunWith</a:t>
            </a:r>
            <a:endParaRPr lang="en-US" dirty="0" smtClean="0"/>
          </a:p>
          <a:p>
            <a:pPr lvl="1"/>
            <a:r>
              <a:rPr lang="en-US" dirty="0" err="1" smtClean="0"/>
              <a:t>Mockito</a:t>
            </a:r>
            <a:endParaRPr lang="en-US" dirty="0" smtClean="0"/>
          </a:p>
          <a:p>
            <a:pPr lvl="1"/>
            <a:r>
              <a:rPr lang="en-US" dirty="0" err="1" smtClean="0"/>
              <a:t>org.junit.Assert</a:t>
            </a:r>
            <a:endParaRPr lang="en-US" dirty="0" smtClean="0"/>
          </a:p>
          <a:p>
            <a:pPr lvl="1"/>
            <a:r>
              <a:rPr lang="en-US" dirty="0" err="1" smtClean="0"/>
              <a:t>Hamcrest</a:t>
            </a:r>
            <a:r>
              <a:rPr lang="en-US" dirty="0" smtClean="0"/>
              <a:t> (</a:t>
            </a:r>
            <a:r>
              <a:rPr lang="en-US" dirty="0" err="1" smtClean="0"/>
              <a:t>assertThat</a:t>
            </a:r>
            <a:r>
              <a:rPr lang="en-US" dirty="0" smtClean="0"/>
              <a:t>(T actual, Matcher&lt;? Super T&gt;))</a:t>
            </a:r>
          </a:p>
          <a:p>
            <a:pPr lvl="1"/>
            <a:r>
              <a:rPr lang="ru-RU" dirty="0" smtClean="0"/>
              <a:t>Общая структура теста</a:t>
            </a:r>
          </a:p>
          <a:p>
            <a:pPr lvl="2"/>
            <a:r>
              <a:rPr lang="ru-RU" dirty="0" smtClean="0"/>
              <a:t>Дано</a:t>
            </a:r>
            <a:r>
              <a:rPr lang="en-US" dirty="0" smtClean="0"/>
              <a:t>,</a:t>
            </a:r>
            <a:r>
              <a:rPr lang="ru-RU" dirty="0" smtClean="0"/>
              <a:t> действие, проверка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6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Когда </a:t>
            </a:r>
            <a:r>
              <a:rPr lang="en-US" dirty="0" err="1" smtClean="0"/>
              <a:t>Mockito</a:t>
            </a:r>
            <a:r>
              <a:rPr lang="en-US" dirty="0" smtClean="0"/>
              <a:t> </a:t>
            </a:r>
            <a:r>
              <a:rPr lang="ru-RU" dirty="0" smtClean="0"/>
              <a:t>недостаточно (</a:t>
            </a:r>
            <a:r>
              <a:rPr lang="en-US" dirty="0" err="1" smtClean="0"/>
              <a:t>Robolectric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Предоставляет </a:t>
            </a:r>
            <a:r>
              <a:rPr lang="ru-RU" dirty="0" err="1" smtClean="0"/>
              <a:t>моки</a:t>
            </a:r>
            <a:r>
              <a:rPr lang="ru-RU" dirty="0" smtClean="0"/>
              <a:t> для классов из пакета </a:t>
            </a:r>
            <a:r>
              <a:rPr lang="en-US" dirty="0" smtClean="0"/>
              <a:t>android.*</a:t>
            </a:r>
          </a:p>
          <a:p>
            <a:r>
              <a:rPr lang="ru-RU" dirty="0" smtClean="0"/>
              <a:t>Исполняется локально в </a:t>
            </a:r>
            <a:r>
              <a:rPr lang="en-US" dirty="0" smtClean="0"/>
              <a:t>JVM</a:t>
            </a:r>
          </a:p>
          <a:p>
            <a:endParaRPr lang="en-US" dirty="0"/>
          </a:p>
          <a:p>
            <a:r>
              <a:rPr lang="ru-RU" dirty="0" smtClean="0"/>
              <a:t>Ограничения:</a:t>
            </a:r>
          </a:p>
          <a:p>
            <a:pPr lvl="1"/>
            <a:r>
              <a:rPr lang="ru-RU" dirty="0" smtClean="0"/>
              <a:t>Не способен надежно моделировать сложные взаимодействия с ОС (заглушки для </a:t>
            </a:r>
            <a:r>
              <a:rPr lang="ru-RU" dirty="0" err="1" smtClean="0"/>
              <a:t>нативных</a:t>
            </a:r>
            <a:r>
              <a:rPr lang="ru-RU" dirty="0" smtClean="0"/>
              <a:t> методов ОС)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07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Robolectric</a:t>
            </a:r>
            <a:r>
              <a:rPr lang="en-US" dirty="0" smtClean="0"/>
              <a:t>: </a:t>
            </a:r>
            <a:r>
              <a:rPr lang="ru-RU" dirty="0" smtClean="0"/>
              <a:t>начало работы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794970"/>
            <a:ext cx="10095963" cy="441265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...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D81B60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   dependencies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 smtClean="0">
                <a:solidFill>
                  <a:srgbClr val="37474F"/>
                </a:solidFill>
                <a:latin typeface="Roboto Mono"/>
              </a:rPr>
              <a:t>testImplementation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'androidx.test:core:1.0.0‘</a:t>
            </a:r>
            <a:endParaRPr lang="en-US" altLang="ru-RU" sz="2000" dirty="0">
              <a:solidFill>
                <a:srgbClr val="37474F"/>
              </a:solidFill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 smtClean="0">
                <a:solidFill>
                  <a:srgbClr val="37474F"/>
                </a:solidFill>
                <a:latin typeface="Roboto Mono"/>
              </a:rPr>
              <a:t>testImplementation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'org.robolectric:robolectric:4.0.2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'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   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testOptions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37474F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 smtClean="0">
                <a:solidFill>
                  <a:srgbClr val="37474F"/>
                </a:solidFill>
                <a:latin typeface="Roboto Mono"/>
              </a:rPr>
              <a:t>unitTests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{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en-US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  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unitTests.includeAndroidResources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true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3B78E7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B78E7"/>
                </a:solidFill>
                <a:latin typeface="Roboto Mono"/>
              </a:rPr>
              <a:t> </a:t>
            </a:r>
            <a:r>
              <a:rPr lang="en-US" altLang="ru-RU" sz="2000" dirty="0" smtClean="0">
                <a:solidFill>
                  <a:srgbClr val="3B78E7"/>
                </a:solidFill>
                <a:latin typeface="Roboto Mono"/>
              </a:rPr>
              <a:t>       }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}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9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Локальные тесты: резюме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Assert/</a:t>
            </a:r>
            <a:r>
              <a:rPr lang="en-US" dirty="0" err="1" smtClean="0"/>
              <a:t>Hamcrest</a:t>
            </a:r>
            <a:r>
              <a:rPr lang="en-US" dirty="0" smtClean="0"/>
              <a:t> </a:t>
            </a:r>
            <a:r>
              <a:rPr lang="ru-RU" dirty="0" smtClean="0"/>
              <a:t>для утверждений</a:t>
            </a:r>
          </a:p>
          <a:p>
            <a:pPr lvl="1"/>
            <a:r>
              <a:rPr lang="en-US" dirty="0" smtClean="0"/>
              <a:t>Google Truth library</a:t>
            </a:r>
          </a:p>
          <a:p>
            <a:r>
              <a:rPr lang="en-US" dirty="0" err="1" smtClean="0"/>
              <a:t>Mockito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ru-RU" dirty="0" err="1" smtClean="0"/>
              <a:t>моков</a:t>
            </a:r>
            <a:r>
              <a:rPr lang="ru-RU" dirty="0" smtClean="0"/>
              <a:t> собственных классов</a:t>
            </a:r>
          </a:p>
          <a:p>
            <a:r>
              <a:rPr lang="en-US" dirty="0" err="1" smtClean="0"/>
              <a:t>Robolectric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ru-RU" dirty="0" err="1" smtClean="0"/>
              <a:t>моков</a:t>
            </a:r>
            <a:r>
              <a:rPr lang="ru-RU" dirty="0" smtClean="0"/>
              <a:t> </a:t>
            </a:r>
            <a:r>
              <a:rPr lang="ru-RU" dirty="0" err="1" smtClean="0"/>
              <a:t>Андроид</a:t>
            </a:r>
            <a:r>
              <a:rPr lang="ru-RU" dirty="0" smtClean="0"/>
              <a:t> классов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4533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Инструментальные тесты: архитектура</a:t>
            </a:r>
            <a:endParaRPr lang="ru-R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8097" t="22863" r="33609" b="37772"/>
          <a:stretch/>
        </p:blipFill>
        <p:spPr>
          <a:xfrm>
            <a:off x="1171977" y="2215166"/>
            <a:ext cx="8010660" cy="29235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487177" y="3425780"/>
            <a:ext cx="180304" cy="1803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88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Инструментальный </a:t>
            </a:r>
            <a:r>
              <a:rPr lang="ru-RU" dirty="0" err="1" smtClean="0"/>
              <a:t>клас</a:t>
            </a:r>
            <a:r>
              <a:rPr lang="en-US" dirty="0" smtClean="0"/>
              <a:t>c</a:t>
            </a:r>
            <a:endParaRPr lang="ru-R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9707" t="22863" r="32535" b="35700"/>
          <a:stretch/>
        </p:blipFill>
        <p:spPr>
          <a:xfrm>
            <a:off x="2137894" y="2305318"/>
            <a:ext cx="6272010" cy="28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8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 инструментального теста</a:t>
            </a:r>
            <a:endParaRPr lang="ru-RU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5951" t="16055" r="29138" b="34517"/>
          <a:stretch/>
        </p:blipFill>
        <p:spPr>
          <a:xfrm>
            <a:off x="1111610" y="1690688"/>
            <a:ext cx="8298820" cy="38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2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</a:t>
            </a:r>
            <a:r>
              <a:rPr lang="en-US" dirty="0"/>
              <a:t> UI</a:t>
            </a:r>
            <a:r>
              <a:rPr lang="ru-RU" dirty="0"/>
              <a:t> тесты: </a:t>
            </a:r>
            <a:r>
              <a:rPr lang="en-US" dirty="0"/>
              <a:t>espresso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3923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Espresso dependencies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923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Settings &gt; Developer options </a:t>
            </a:r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 smtClean="0"/>
              <a:t>Выключить:</a:t>
            </a:r>
          </a:p>
          <a:p>
            <a:pPr lvl="1"/>
            <a:r>
              <a:rPr lang="en-US" dirty="0" smtClean="0"/>
              <a:t>Window animation scale</a:t>
            </a:r>
          </a:p>
          <a:p>
            <a:pPr lvl="1"/>
            <a:r>
              <a:rPr lang="en-US" dirty="0" smtClean="0"/>
              <a:t>Transition animation scale</a:t>
            </a:r>
          </a:p>
          <a:p>
            <a:pPr lvl="1"/>
            <a:r>
              <a:rPr lang="en-US" dirty="0" smtClean="0"/>
              <a:t>Animator duration scale</a:t>
            </a:r>
          </a:p>
          <a:p>
            <a:endParaRPr lang="ru-RU" dirty="0"/>
          </a:p>
        </p:txBody>
      </p:sp>
      <p:sp>
        <p:nvSpPr>
          <p:cNvPr id="10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455658" y="2073499"/>
            <a:ext cx="5926046" cy="46280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apply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plugin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: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com.android.application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compileSdkVersion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28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defaultConfig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applicationId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com.my.awesome.app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minSdkVersion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15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targetSdkVersion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28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versionCode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versionName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"1.0"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testInstrumentationRunner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androidx.test.runner.AndroidJUnitRunner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androidTestImplementation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'androidx.test:runner:1.1.0'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androidTestImplementation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'androidx.test.espresso:espresso-core:3.1.0'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9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 предыдущих лекциях...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EDE086-2415-4DA3-939B-4B4C2D1C03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4" name="Picture 13" descr="Android framework detail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152775" y="1820864"/>
            <a:ext cx="5886450" cy="4084637"/>
          </a:xfrm>
          <a:noFill/>
        </p:spPr>
      </p:pic>
      <p:sp>
        <p:nvSpPr>
          <p:cNvPr id="7175" name="TextBox 5"/>
          <p:cNvSpPr txBox="1">
            <a:spLocks noChangeArrowheads="1"/>
          </p:cNvSpPr>
          <p:nvPr/>
        </p:nvSpPr>
        <p:spPr bwMode="auto">
          <a:xfrm>
            <a:off x="2495550" y="6021389"/>
            <a:ext cx="6769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itchFamily="34" charset="0"/>
              </a:rPr>
              <a:t>See </a:t>
            </a:r>
            <a:r>
              <a:rPr lang="en-US">
                <a:solidFill>
                  <a:prstClr val="black"/>
                </a:solidFill>
                <a:latin typeface="Calibri" pitchFamily="34" charset="0"/>
                <a:hlinkClick r:id="rId3"/>
              </a:rPr>
              <a:t>https://source.android.com/source/index.html</a:t>
            </a:r>
            <a:r>
              <a:rPr lang="en-US">
                <a:solidFill>
                  <a:prstClr val="black"/>
                </a:solidFill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Espresso: </a:t>
            </a:r>
            <a:r>
              <a:rPr lang="ru-RU" dirty="0" smtClean="0"/>
              <a:t>основные классы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Espresso</a:t>
            </a:r>
          </a:p>
          <a:p>
            <a:pPr lvl="1"/>
            <a:r>
              <a:rPr lang="en-US" dirty="0" smtClean="0"/>
              <a:t>Entry point to interactions with views (via </a:t>
            </a:r>
            <a:r>
              <a:rPr lang="en-US" dirty="0" err="1" smtClean="0"/>
              <a:t>onView</a:t>
            </a:r>
            <a:r>
              <a:rPr lang="en-US" dirty="0" smtClean="0"/>
              <a:t>() and </a:t>
            </a:r>
            <a:r>
              <a:rPr lang="en-US" dirty="0" err="1" smtClean="0"/>
              <a:t>onData</a:t>
            </a:r>
            <a:r>
              <a:rPr lang="en-US" dirty="0" smtClean="0"/>
              <a:t>())</a:t>
            </a:r>
          </a:p>
          <a:p>
            <a:pPr lvl="1"/>
            <a:r>
              <a:rPr lang="en-US" dirty="0" smtClean="0"/>
              <a:t>Exposes APIs that are not necessarily tied to any view, such as </a:t>
            </a:r>
            <a:r>
              <a:rPr lang="en-US" dirty="0" err="1" smtClean="0"/>
              <a:t>pressBack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ViewMatchers</a:t>
            </a:r>
            <a:endParaRPr lang="en-US" dirty="0"/>
          </a:p>
          <a:p>
            <a:pPr lvl="1"/>
            <a:r>
              <a:rPr lang="en-US" dirty="0" smtClean="0"/>
              <a:t>Implement the Matcher&lt;? super View&gt; interface to locate a view within the current view hierarchy.</a:t>
            </a:r>
          </a:p>
          <a:p>
            <a:r>
              <a:rPr lang="en-US" dirty="0" err="1" smtClean="0"/>
              <a:t>ViewActions</a:t>
            </a:r>
            <a:endParaRPr lang="en-US" dirty="0"/>
          </a:p>
          <a:p>
            <a:pPr lvl="1"/>
            <a:r>
              <a:rPr lang="en-US" dirty="0" smtClean="0"/>
              <a:t>Can be passed to the </a:t>
            </a:r>
            <a:r>
              <a:rPr lang="en-US" dirty="0" err="1" smtClean="0"/>
              <a:t>ViewInteraction</a:t>
            </a:r>
            <a:r>
              <a:rPr lang="en-US" dirty="0" smtClean="0"/>
              <a:t>/</a:t>
            </a:r>
            <a:r>
              <a:rPr lang="en-US" dirty="0" err="1" smtClean="0"/>
              <a:t>DataInteraction.perform</a:t>
            </a:r>
            <a:r>
              <a:rPr lang="en-US" dirty="0" smtClean="0"/>
              <a:t>() method, such as click().</a:t>
            </a:r>
          </a:p>
          <a:p>
            <a:r>
              <a:rPr lang="en-US" dirty="0" err="1" smtClean="0"/>
              <a:t>ViewAssertions</a:t>
            </a:r>
            <a:endParaRPr lang="en-US" dirty="0"/>
          </a:p>
          <a:p>
            <a:pPr lvl="1"/>
            <a:r>
              <a:rPr lang="en-US" dirty="0" smtClean="0"/>
              <a:t>Can be passed the </a:t>
            </a:r>
            <a:r>
              <a:rPr lang="en-US" dirty="0" err="1" smtClean="0"/>
              <a:t>ViewInteraction</a:t>
            </a:r>
            <a:r>
              <a:rPr lang="en-US" dirty="0" smtClean="0"/>
              <a:t>/</a:t>
            </a:r>
            <a:r>
              <a:rPr lang="en-US" dirty="0" err="1" smtClean="0"/>
              <a:t>DataInteraction.check</a:t>
            </a:r>
            <a:r>
              <a:rPr lang="en-US" dirty="0" smtClean="0"/>
              <a:t>() method to verify view state. </a:t>
            </a:r>
          </a:p>
        </p:txBody>
      </p:sp>
    </p:spTree>
    <p:extLst>
      <p:ext uri="{BB962C8B-B14F-4D97-AF65-F5344CB8AC3E}">
        <p14:creationId xmlns:p14="http://schemas.microsoft.com/office/powerpoint/2010/main" val="9558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 cheat sheet</a:t>
            </a:r>
            <a:endParaRPr lang="ru-RU" dirty="0"/>
          </a:p>
        </p:txBody>
      </p:sp>
      <p:pic>
        <p:nvPicPr>
          <p:cNvPr id="3074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25"/>
          <a:stretch/>
        </p:blipFill>
        <p:spPr bwMode="auto">
          <a:xfrm>
            <a:off x="838200" y="1690687"/>
            <a:ext cx="5408054" cy="14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19548" r="51448" b="42598"/>
          <a:stretch/>
        </p:blipFill>
        <p:spPr bwMode="auto">
          <a:xfrm>
            <a:off x="6645498" y="52485"/>
            <a:ext cx="5546502" cy="69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9876" y="59005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hlinkClick r:id="rId3"/>
              </a:rPr>
              <a:t>https://developer.android.com/training/testing/espresso/cheat-sheet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9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 cheat sheet</a:t>
            </a:r>
            <a:endParaRPr lang="ru-RU" dirty="0"/>
          </a:p>
        </p:txBody>
      </p:sp>
      <p:pic>
        <p:nvPicPr>
          <p:cNvPr id="3074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25"/>
          <a:stretch/>
        </p:blipFill>
        <p:spPr bwMode="auto">
          <a:xfrm>
            <a:off x="838200" y="1690687"/>
            <a:ext cx="5408054" cy="14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3" t="29571" r="7610" b="36202"/>
          <a:stretch/>
        </p:blipFill>
        <p:spPr bwMode="auto">
          <a:xfrm>
            <a:off x="6645498" y="52485"/>
            <a:ext cx="5331854" cy="624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9876" y="59005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hlinkClick r:id="rId3"/>
              </a:rPr>
              <a:t>https://developer.android.com/training/testing/espresso/cheat-sheet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44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Espresso: </a:t>
            </a:r>
            <a:r>
              <a:rPr lang="ru-RU" dirty="0" smtClean="0"/>
              <a:t>синхронизация</a:t>
            </a:r>
            <a:endParaRPr lang="ru-R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1316" t="13392" r="38078" b="34221"/>
          <a:stretch/>
        </p:blipFill>
        <p:spPr>
          <a:xfrm>
            <a:off x="2354686" y="1918951"/>
            <a:ext cx="7482627" cy="467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7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 компонента перед началом теста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JUnit4 Rule</a:t>
            </a:r>
          </a:p>
          <a:p>
            <a:pPr lvl="1"/>
            <a:r>
              <a:rPr lang="en-US" dirty="0" err="1" smtClean="0"/>
              <a:t>ActivityTestRule</a:t>
            </a:r>
            <a:endParaRPr lang="ru-RU" dirty="0" smtClean="0"/>
          </a:p>
          <a:p>
            <a:pPr lvl="1"/>
            <a:r>
              <a:rPr lang="en-US" dirty="0" err="1" smtClean="0"/>
              <a:t>IntentsTestRule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en-US" dirty="0" err="1" smtClean="0"/>
              <a:t>ServiceTestRule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98831" y="4625441"/>
            <a:ext cx="9954969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mActivityRule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</a:t>
            </a:r>
            <a:r>
              <a:rPr lang="ru-RU" dirty="0" smtClean="0"/>
              <a:t>: пример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3540575"/>
            <a:ext cx="9191851" cy="92144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1893" tIns="-61893" rIns="-61893" bIns="-6189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onView(withId(R.id.my_view))            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withId(R.id.my_view) is a ViewMatcher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.perform(click())               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click() is a ViewAction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.check(matches(isDisplayed())); 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matches(isDisplayed()) is a ViewAssertion</a:t>
            </a:r>
            <a:r>
              <a:rPr kumimoji="0" lang="ru-RU" altLang="ru-R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Стандартные решения стандартных задач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https://developer.android.com/training/testing/espresso/recipes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621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Когда </a:t>
            </a:r>
            <a:r>
              <a:rPr lang="en-US" dirty="0" smtClean="0"/>
              <a:t>espresso </a:t>
            </a:r>
            <a:r>
              <a:rPr lang="ru-RU" dirty="0" smtClean="0"/>
              <a:t>недостаточно (</a:t>
            </a:r>
            <a:r>
              <a:rPr lang="en-US" dirty="0" smtClean="0"/>
              <a:t>UI</a:t>
            </a:r>
            <a:r>
              <a:rPr lang="ru-RU" dirty="0" smtClean="0"/>
              <a:t> </a:t>
            </a:r>
            <a:r>
              <a:rPr lang="en-US" dirty="0" err="1" smtClean="0"/>
              <a:t>Automator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Нельзя написать тест, включающий взаимодействие со сторонними приложениями</a:t>
            </a:r>
          </a:p>
          <a:p>
            <a:pPr lvl="1"/>
            <a:r>
              <a:rPr lang="ru-RU" dirty="0" smtClean="0"/>
              <a:t>Как проверить, что иконка запускает правильную </a:t>
            </a:r>
            <a:r>
              <a:rPr lang="en-US" dirty="0" smtClean="0"/>
              <a:t>Activity?</a:t>
            </a:r>
          </a:p>
          <a:p>
            <a:pPr lvl="1"/>
            <a:r>
              <a:rPr lang="ru-RU" dirty="0" smtClean="0"/>
              <a:t>Как проверить взаимодействие с другим приложением (например, телефонной книгой)?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58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обзор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UiDevice</a:t>
            </a:r>
            <a:r>
              <a:rPr lang="en-US" dirty="0" smtClean="0"/>
              <a:t> class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Поиск </a:t>
            </a:r>
            <a:r>
              <a:rPr lang="en-US" dirty="0" smtClean="0"/>
              <a:t>View.</a:t>
            </a:r>
            <a:endParaRPr lang="ru-RU" dirty="0" smtClean="0"/>
          </a:p>
          <a:p>
            <a:pPr lvl="1"/>
            <a:r>
              <a:rPr lang="ru-RU" dirty="0" smtClean="0"/>
              <a:t>Поворот устройства</a:t>
            </a:r>
            <a:r>
              <a:rPr lang="en-US" dirty="0" smtClean="0"/>
              <a:t>.</a:t>
            </a:r>
          </a:p>
          <a:p>
            <a:pPr lvl="1"/>
            <a:r>
              <a:rPr lang="ru-RU" dirty="0" smtClean="0"/>
              <a:t>Симуляция аппаратных кнопок (например, </a:t>
            </a:r>
            <a:r>
              <a:rPr lang="en-US" dirty="0" smtClean="0"/>
              <a:t>volume up</a:t>
            </a:r>
            <a:r>
              <a:rPr lang="ru-RU" dirty="0" smtClean="0"/>
              <a:t>, </a:t>
            </a:r>
            <a:r>
              <a:rPr lang="en-US" dirty="0" smtClean="0"/>
              <a:t>Back, Home, </a:t>
            </a:r>
            <a:r>
              <a:rPr lang="ru-RU" dirty="0" smtClean="0"/>
              <a:t>и</a:t>
            </a:r>
            <a:r>
              <a:rPr lang="en-US" dirty="0" smtClean="0"/>
              <a:t> Menu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Open the notification shade.</a:t>
            </a:r>
          </a:p>
          <a:p>
            <a:pPr lvl="1"/>
            <a:r>
              <a:rPr lang="en-US" dirty="0" smtClean="0"/>
              <a:t>Take a screenshot of the current window.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791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обзор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UiCollection</a:t>
            </a:r>
            <a:endParaRPr lang="ru-RU" dirty="0" smtClean="0"/>
          </a:p>
          <a:p>
            <a:pPr lvl="1"/>
            <a:r>
              <a:rPr lang="en-US" dirty="0" smtClean="0"/>
              <a:t>Enumerates a container's UI elements</a:t>
            </a:r>
            <a:endParaRPr lang="ru-RU" dirty="0" smtClean="0"/>
          </a:p>
          <a:p>
            <a:r>
              <a:rPr lang="en-US" dirty="0" err="1" smtClean="0"/>
              <a:t>UiObject</a:t>
            </a:r>
            <a:endParaRPr lang="ru-RU" dirty="0" smtClean="0"/>
          </a:p>
          <a:p>
            <a:pPr lvl="1"/>
            <a:r>
              <a:rPr lang="en-US" dirty="0" smtClean="0"/>
              <a:t>Represents a UI element that is visible on the device.</a:t>
            </a:r>
          </a:p>
          <a:p>
            <a:r>
              <a:rPr lang="en-US" dirty="0" err="1" smtClean="0"/>
              <a:t>UiScrollable</a:t>
            </a:r>
            <a:endParaRPr lang="ru-RU" dirty="0" smtClean="0"/>
          </a:p>
          <a:p>
            <a:pPr lvl="1"/>
            <a:r>
              <a:rPr lang="en-US" dirty="0" smtClean="0"/>
              <a:t>Provides support for searching for items in a scrollable UI container.</a:t>
            </a:r>
          </a:p>
          <a:p>
            <a:r>
              <a:rPr lang="en-US" dirty="0" err="1" smtClean="0"/>
              <a:t>UiSelector</a:t>
            </a:r>
            <a:endParaRPr lang="ru-RU" dirty="0" smtClean="0"/>
          </a:p>
          <a:p>
            <a:pPr lvl="1"/>
            <a:r>
              <a:rPr lang="en-US" dirty="0" smtClean="0"/>
              <a:t>Represents a query for one or more target UI elements on a device.</a:t>
            </a:r>
          </a:p>
          <a:p>
            <a:r>
              <a:rPr lang="en-US" dirty="0" smtClean="0"/>
              <a:t>Configurator</a:t>
            </a:r>
            <a:endParaRPr lang="ru-RU" dirty="0" smtClean="0"/>
          </a:p>
          <a:p>
            <a:pPr lvl="1"/>
            <a:r>
              <a:rPr lang="en-US" dirty="0" smtClean="0"/>
              <a:t>Allows you to set key parameters for running UI </a:t>
            </a:r>
            <a:r>
              <a:rPr lang="en-US" dirty="0" err="1" smtClean="0"/>
              <a:t>Automator</a:t>
            </a:r>
            <a:r>
              <a:rPr lang="en-US" dirty="0" smtClean="0"/>
              <a:t> tests.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75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 предыдущих лекциях...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>
              <a:defRPr/>
            </a:pPr>
            <a:r>
              <a:rPr lang="en-US" dirty="0"/>
              <a:t>Android Studio</a:t>
            </a:r>
          </a:p>
          <a:p>
            <a:pPr>
              <a:defRPr/>
            </a:pPr>
            <a:r>
              <a:rPr lang="en-US" dirty="0"/>
              <a:t>Android SDK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2"/>
              </a:rPr>
              <a:t>http://developer.android.com/sdk/index.html</a:t>
            </a:r>
            <a:endParaRPr lang="en-US" dirty="0"/>
          </a:p>
          <a:p>
            <a:pPr>
              <a:defRPr/>
            </a:pPr>
            <a:r>
              <a:rPr lang="en-US" dirty="0"/>
              <a:t>Eclipse IDE for Mobile Developers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3"/>
              </a:rPr>
              <a:t>http://eclipse.org/mobile/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ADT </a:t>
            </a:r>
            <a:r>
              <a:rPr lang="en-US" dirty="0" err="1"/>
              <a:t>Plugin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/>
              <a:t>Eclipse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4"/>
              </a:rPr>
              <a:t>https://dl-ssl.google.com/android/eclipse/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Java SE Development Kit 7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5"/>
              </a:rPr>
              <a:t>http://www.oracle.com/technetwork/java/javase/downloads/jdk7-downloads-1880260.html</a:t>
            </a:r>
            <a:r>
              <a:rPr lang="en-US" dirty="0"/>
              <a:t>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07B74B-01B3-43C9-9D57-CA33AEC366A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</p:spTree>
    <p:extLst>
      <p:ext uri="{BB962C8B-B14F-4D97-AF65-F5344CB8AC3E}">
        <p14:creationId xmlns:p14="http://schemas.microsoft.com/office/powerpoint/2010/main" val="29026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поиск </a:t>
            </a:r>
            <a:r>
              <a:rPr lang="en-US" dirty="0" smtClean="0"/>
              <a:t>View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mDevice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= </a:t>
            </a: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UiDevice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.getInstance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getInstrumentation</a:t>
            </a:r>
            <a:r>
              <a:rPr lang="ru-RU" altLang="ru-RU" dirty="0" smtClean="0">
                <a:solidFill>
                  <a:srgbClr val="37474F"/>
                </a:solidFill>
                <a:latin typeface="Roboto Mono"/>
              </a:rPr>
              <a:t>());</a:t>
            </a:r>
            <a:endParaRPr lang="en-US" altLang="ru-RU" dirty="0" smtClean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UiObject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allAppsButton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= 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mDevice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/>
            </a:r>
            <a:br>
              <a:rPr lang="ru-RU" altLang="ru-RU" dirty="0">
                <a:solidFill>
                  <a:srgbClr val="37474F"/>
                </a:solidFill>
                <a:latin typeface="Roboto Mono"/>
              </a:rPr>
            </a:br>
            <a:r>
              <a:rPr lang="ru-RU" altLang="ru-RU" dirty="0">
                <a:solidFill>
                  <a:srgbClr val="37474F"/>
                </a:solidFill>
                <a:latin typeface="Roboto Mono"/>
              </a:rPr>
              <a:t>        .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findObject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 err="1">
                <a:solidFill>
                  <a:srgbClr val="3B78E7"/>
                </a:solidFill>
                <a:latin typeface="Roboto Mono"/>
              </a:rPr>
              <a:t>new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UiSelector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().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description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"</a:t>
            </a:r>
            <a:r>
              <a:rPr lang="ru-RU" altLang="ru-RU" dirty="0" err="1">
                <a:solidFill>
                  <a:srgbClr val="0D904F"/>
                </a:solidFill>
                <a:latin typeface="Roboto Mono"/>
              </a:rPr>
              <a:t>Apps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"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));</a:t>
            </a:r>
            <a:br>
              <a:rPr lang="ru-RU" altLang="ru-RU" dirty="0">
                <a:solidFill>
                  <a:srgbClr val="37474F"/>
                </a:solidFill>
                <a:latin typeface="Roboto Mono"/>
              </a:rPr>
            </a:br>
            <a:endParaRPr lang="en-US" altLang="ru-RU" dirty="0" smtClean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endParaRPr lang="en-US" altLang="ru-RU" dirty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endParaRPr lang="en-US" altLang="ru-RU" dirty="0" smtClean="0">
              <a:solidFill>
                <a:srgbClr val="37474F"/>
              </a:solidFill>
              <a:latin typeface="Roboto Mono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8186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794321" y="2207287"/>
            <a:ext cx="8603357" cy="369143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1893" tIns="-61893" rIns="-61893" bIns="-6189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UiDevice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.getInstance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getInstrumentation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());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mDevice.pressHome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up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default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searching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for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a UI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component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that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matches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content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description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for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button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.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UiObject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allAppsButton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findObject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new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UiSelector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description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Apps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));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Perform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a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click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button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load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.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allAppsButton.clickAndWaitForNewWindow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();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9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Activities</a:t>
            </a:r>
          </a:p>
          <a:p>
            <a:pPr>
              <a:defRPr/>
            </a:pPr>
            <a:r>
              <a:rPr lang="en-US" dirty="0"/>
              <a:t>Services</a:t>
            </a:r>
          </a:p>
          <a:p>
            <a:pPr>
              <a:defRPr/>
            </a:pPr>
            <a:r>
              <a:rPr lang="en-US" dirty="0"/>
              <a:t>Content Providers</a:t>
            </a:r>
          </a:p>
          <a:p>
            <a:pPr>
              <a:defRPr/>
            </a:pPr>
            <a:r>
              <a:rPr lang="en-US" dirty="0"/>
              <a:t>Broadcast Receivers</a:t>
            </a:r>
          </a:p>
          <a:p>
            <a:pPr>
              <a:defRPr/>
            </a:pPr>
            <a:r>
              <a:rPr lang="en-US" dirty="0"/>
              <a:t>Intents</a:t>
            </a:r>
          </a:p>
          <a:p>
            <a:pPr>
              <a:defRPr/>
            </a:pPr>
            <a:endParaRPr lang="en-US" dirty="0"/>
          </a:p>
          <a:p>
            <a:pPr>
              <a:buNone/>
              <a:defRPr/>
            </a:pPr>
            <a:r>
              <a:rPr lang="en-US" dirty="0"/>
              <a:t>As a developer we need only to call and extend these already defined classes to use in our application.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BB6DC-B2EF-4352-9832-6BBE926D0E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28BE17-4F82-4870-8BB6-0DCBD39DB5C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79814" y="1600201"/>
            <a:ext cx="5032375" cy="4525963"/>
          </a:xfrm>
        </p:spPr>
      </p:pic>
    </p:spTree>
    <p:extLst>
      <p:ext uri="{BB962C8B-B14F-4D97-AF65-F5344CB8AC3E}">
        <p14:creationId xmlns:p14="http://schemas.microsoft.com/office/powerpoint/2010/main" val="24036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.</a:t>
            </a:r>
            <a:r>
              <a:rPr lang="en-US"/>
              <a:t>/animator</a:t>
            </a:r>
            <a:r>
              <a:rPr lang="ru-RU"/>
              <a:t>/*</a:t>
            </a:r>
          </a:p>
          <a:p>
            <a:r>
              <a:rPr lang="ru-RU"/>
              <a:t>./</a:t>
            </a:r>
            <a:r>
              <a:rPr lang="en-US"/>
              <a:t>anim</a:t>
            </a:r>
            <a:r>
              <a:rPr lang="ru-RU"/>
              <a:t>/*</a:t>
            </a:r>
            <a:endParaRPr lang="en-US"/>
          </a:p>
          <a:p>
            <a:r>
              <a:rPr lang="en-US"/>
              <a:t>./xml/*</a:t>
            </a:r>
          </a:p>
          <a:p>
            <a:r>
              <a:rPr lang="en-US"/>
              <a:t>./drawable/*</a:t>
            </a:r>
          </a:p>
          <a:p>
            <a:pPr lvl="1"/>
            <a:r>
              <a:rPr lang="en-US"/>
              <a:t>Bitmap files (png, 9.png, jpg, gif)</a:t>
            </a:r>
          </a:p>
          <a:p>
            <a:pPr lvl="1"/>
            <a:r>
              <a:rPr lang="en-US"/>
              <a:t>State lists</a:t>
            </a:r>
          </a:p>
          <a:p>
            <a:pPr lvl="1"/>
            <a:r>
              <a:rPr lang="en-US"/>
              <a:t>Shapes</a:t>
            </a:r>
          </a:p>
          <a:p>
            <a:pPr lvl="1"/>
            <a:r>
              <a:rPr lang="en-US"/>
              <a:t>Other drawables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./layout/*</a:t>
            </a:r>
          </a:p>
          <a:p>
            <a:r>
              <a:rPr lang="en-US" dirty="0"/>
              <a:t>./menu/*</a:t>
            </a:r>
          </a:p>
          <a:p>
            <a:r>
              <a:rPr lang="en-US" dirty="0"/>
              <a:t>./raw/*</a:t>
            </a:r>
          </a:p>
          <a:p>
            <a:r>
              <a:rPr lang="en-US" dirty="0"/>
              <a:t>./values/*</a:t>
            </a:r>
          </a:p>
          <a:p>
            <a:pPr lvl="1"/>
            <a:r>
              <a:rPr lang="en-US" dirty="0"/>
              <a:t>arrays.xml</a:t>
            </a:r>
          </a:p>
          <a:p>
            <a:pPr lvl="1"/>
            <a:r>
              <a:rPr lang="en-US" dirty="0"/>
              <a:t>colors.xml</a:t>
            </a:r>
          </a:p>
          <a:p>
            <a:pPr lvl="1"/>
            <a:r>
              <a:rPr lang="en-US" dirty="0"/>
              <a:t>dimens.xml</a:t>
            </a:r>
          </a:p>
          <a:p>
            <a:pPr lvl="1"/>
            <a:r>
              <a:rPr lang="en-US" dirty="0"/>
              <a:t>strings.xml</a:t>
            </a:r>
          </a:p>
          <a:p>
            <a:pPr lvl="1"/>
            <a:r>
              <a:rPr lang="en-US" dirty="0"/>
              <a:t>styles.xml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A7B5F-CD2A-4DC9-AA8C-2CE5526ACD3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08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13315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resources_name</a:t>
            </a:r>
            <a:r>
              <a:rPr lang="en-US" i="1" dirty="0"/>
              <a:t>&gt;</a:t>
            </a:r>
            <a:r>
              <a:rPr lang="en-US" dirty="0"/>
              <a:t>-</a:t>
            </a:r>
            <a:r>
              <a:rPr lang="en-US" i="1" dirty="0"/>
              <a:t>&lt;</a:t>
            </a:r>
            <a:r>
              <a:rPr lang="en-US" i="1" dirty="0" err="1">
                <a:solidFill>
                  <a:srgbClr val="00B050"/>
                </a:solidFill>
              </a:rPr>
              <a:t>config_qualifier</a:t>
            </a:r>
            <a:r>
              <a:rPr lang="en-US" i="1" dirty="0"/>
              <a:t>&gt;</a:t>
            </a:r>
            <a:endParaRPr lang="ru-RU" i="1" dirty="0"/>
          </a:p>
          <a:p>
            <a:pPr lvl="1"/>
            <a:r>
              <a:rPr lang="en-US" i="1" dirty="0" err="1"/>
              <a:t>resources_name</a:t>
            </a:r>
            <a:r>
              <a:rPr lang="ru-RU" i="1" dirty="0"/>
              <a:t> </a:t>
            </a:r>
            <a:r>
              <a:rPr lang="en-US" i="1" dirty="0"/>
              <a:t>:= </a:t>
            </a:r>
            <a:r>
              <a:rPr lang="en-US" i="1" dirty="0" err="1"/>
              <a:t>anim</a:t>
            </a:r>
            <a:r>
              <a:rPr lang="en-US" i="1" dirty="0"/>
              <a:t>, </a:t>
            </a:r>
            <a:r>
              <a:rPr lang="en-US" i="1" dirty="0" err="1"/>
              <a:t>drawable</a:t>
            </a:r>
            <a:r>
              <a:rPr lang="en-US" i="1" dirty="0"/>
              <a:t>, layout, menu, raw, value, xml</a:t>
            </a:r>
          </a:p>
          <a:p>
            <a:pPr lvl="1"/>
            <a:r>
              <a:rPr lang="en-US" i="1" dirty="0" err="1">
                <a:solidFill>
                  <a:srgbClr val="00B050"/>
                </a:solidFill>
              </a:rPr>
              <a:t>config_qualifier</a:t>
            </a:r>
            <a:r>
              <a:rPr lang="en-US" i="1" dirty="0"/>
              <a:t> := </a:t>
            </a:r>
            <a:r>
              <a:rPr lang="en-US" i="1" dirty="0">
                <a:solidFill>
                  <a:srgbClr val="00B050"/>
                </a:solidFill>
              </a:rPr>
              <a:t>qualifier1</a:t>
            </a:r>
            <a:r>
              <a:rPr lang="en-US" i="1" dirty="0"/>
              <a:t>[-</a:t>
            </a:r>
            <a:r>
              <a:rPr lang="en-US" i="1" dirty="0">
                <a:solidFill>
                  <a:srgbClr val="00B050"/>
                </a:solidFill>
              </a:rPr>
              <a:t>qualifier2</a:t>
            </a:r>
            <a:r>
              <a:rPr lang="en-US" i="1" dirty="0"/>
              <a:t>[…]]</a:t>
            </a:r>
          </a:p>
          <a:p>
            <a:pPr lvl="1"/>
            <a:endParaRPr lang="en-US" i="1" dirty="0"/>
          </a:p>
          <a:p>
            <a:r>
              <a:rPr lang="ru-RU" dirty="0"/>
              <a:t>Примеры:</a:t>
            </a:r>
          </a:p>
          <a:p>
            <a:pPr lvl="1"/>
            <a:r>
              <a:rPr lang="en-US" dirty="0" err="1"/>
              <a:t>drawable-ldpi</a:t>
            </a:r>
            <a:endParaRPr lang="ru-RU" dirty="0"/>
          </a:p>
          <a:p>
            <a:pPr lvl="1"/>
            <a:r>
              <a:rPr lang="en-US" dirty="0"/>
              <a:t>drawable-en-notouch-12key</a:t>
            </a:r>
            <a:endParaRPr lang="ru-RU" dirty="0"/>
          </a:p>
          <a:p>
            <a:pPr lvl="1"/>
            <a:r>
              <a:rPr lang="en-US" dirty="0"/>
              <a:t>values-land-mdpi-v11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15BFD0-836C-469E-B62C-E4D1F087ED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res-selection-flowcha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4162" y="476673"/>
            <a:ext cx="4584127" cy="58539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75520" y="5013177"/>
            <a:ext cx="2411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http://developer.android.com/guide/topics/resources/providing-resources.html</a:t>
            </a:r>
          </a:p>
        </p:txBody>
      </p:sp>
    </p:spTree>
    <p:extLst>
      <p:ext uri="{BB962C8B-B14F-4D97-AF65-F5344CB8AC3E}">
        <p14:creationId xmlns:p14="http://schemas.microsoft.com/office/powerpoint/2010/main" val="30447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Widescreen</PresentationFormat>
  <Paragraphs>247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Roboto Mono</vt:lpstr>
      <vt:lpstr>Office Theme</vt:lpstr>
      <vt:lpstr>Проектирование мобильных приложений</vt:lpstr>
      <vt:lpstr>PowerPoint Presentation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PowerPoint Presentation</vt:lpstr>
      <vt:lpstr>В предыдущих лекциях...</vt:lpstr>
      <vt:lpstr>PowerPoint Presentation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Тестирование Андроид приложений</vt:lpstr>
      <vt:lpstr>Testing workflow (according to Google, TDD)</vt:lpstr>
      <vt:lpstr>Основные типы тестов Андроид приложения</vt:lpstr>
      <vt:lpstr>Test pyramid</vt:lpstr>
      <vt:lpstr>JUnit4 (напоминание)</vt:lpstr>
      <vt:lpstr>Когда Mockito недостаточно (Robolectric)</vt:lpstr>
      <vt:lpstr>Robolectric: начало работы</vt:lpstr>
      <vt:lpstr>Локальные тесты: резюме</vt:lpstr>
      <vt:lpstr>Инструментальные тесты: архитектура</vt:lpstr>
      <vt:lpstr>Инструментальный класc</vt:lpstr>
      <vt:lpstr>Запуск инструментального теста</vt:lpstr>
      <vt:lpstr>Инструментальные UI тесты: espresso</vt:lpstr>
      <vt:lpstr>Espresso: основные классы</vt:lpstr>
      <vt:lpstr>Espresso cheat sheet</vt:lpstr>
      <vt:lpstr>Espresso cheat sheet</vt:lpstr>
      <vt:lpstr>Espresso: синхронизация</vt:lpstr>
      <vt:lpstr>Запуск компонента перед началом теста</vt:lpstr>
      <vt:lpstr>Espresso: пример</vt:lpstr>
      <vt:lpstr>Стандартные решения стандартных задач</vt:lpstr>
      <vt:lpstr>Когда espresso недостаточно (UI Automator)</vt:lpstr>
      <vt:lpstr>UI Automator: обзор API</vt:lpstr>
      <vt:lpstr>UI Automator: обзор API</vt:lpstr>
      <vt:lpstr>UI Automator: поиск View</vt:lpstr>
      <vt:lpstr>UI Automator: пример</vt:lpstr>
    </vt:vector>
  </TitlesOfParts>
  <Company>T-Systems RUS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Kuznetcov Andrei</dc:creator>
  <cp:lastModifiedBy>Kuznetcov Andrei</cp:lastModifiedBy>
  <cp:revision>29</cp:revision>
  <dcterms:created xsi:type="dcterms:W3CDTF">2018-11-21T21:43:21Z</dcterms:created>
  <dcterms:modified xsi:type="dcterms:W3CDTF">2018-11-29T06:56:51Z</dcterms:modified>
</cp:coreProperties>
</file>